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13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2.xml"/>
  <Override ContentType="application/vnd.openxmlformats-officedocument.theme+xml" PartName="/ppt/theme/theme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8229600" cy="14630400"/>
</p:presentation>
</file>

<file path=ppt/presProps2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11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-1-1.png>
</file>

<file path=ppt/media/image-1002-1.png>
</file>

<file path=ppt/media/image-1002-2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72cfb3a74ed0b51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672cfb3a74ed0b51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672cfb3a74ed0b51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72cfb3a74ed0b51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672cfb3a74ed0b51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672cfb3a74ed0b51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72cfb3a74ed0b51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g672cfb3a74ed0b51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672cfb3a74ed0b51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-1002-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-1002-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2" name="Google Shape;6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4" name="Google Shape;64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6" name="Google Shape;66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8" name="Google Shape;68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0" name="Google Shape;30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2" name="Google Shape;32;p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4" name="Google Shape;3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6" name="Google Shape;36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8" name="Google Shape;3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0" name="Google Shape;40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2" name="Google Shape;4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4" name="Google Shape;44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" name="Google Shape;4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8" name="Google Shape;48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0" name="Google Shape;5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2" name="Google Shape;52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4" name="Google Shape;5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6" name="Google Shape;56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8" name="Google Shape;58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0" name="Google Shape;60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-1-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-3-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-4-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-5-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-6-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-7-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-8-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-9-1.png"/><Relationship Id="rId4" Type="http://schemas.openxmlformats.org/officeDocument/2006/relationships/image" Target="../media/image-9-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0" name="Google Shape;7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6004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1"/>
          <p:cNvSpPr/>
          <p:nvPr/>
        </p:nvSpPr>
        <p:spPr>
          <a:xfrm>
            <a:off x="3925119" y="2128763"/>
            <a:ext cx="47229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Hospital Patient Record System</a:t>
            </a:r>
            <a:endParaRPr b="0" i="0" sz="28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3"/>
          <p:cNvSpPr/>
          <p:nvPr/>
        </p:nvSpPr>
        <p:spPr>
          <a:xfrm>
            <a:off x="496119" y="1074614"/>
            <a:ext cx="35442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Presented By</a:t>
            </a:r>
            <a:endParaRPr b="0" i="0" sz="2800" u="none" cap="none" strike="noStrike"/>
          </a:p>
        </p:txBody>
      </p:sp>
      <p:sp>
        <p:nvSpPr>
          <p:cNvPr id="210" name="Google Shape;210;p23"/>
          <p:cNvSpPr/>
          <p:nvPr/>
        </p:nvSpPr>
        <p:spPr>
          <a:xfrm>
            <a:off x="496119" y="1801118"/>
            <a:ext cx="8151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P SRAVANI-25A31A04F1</a:t>
            </a:r>
            <a:endParaRPr b="0" i="0" sz="1400" u="none" cap="none" strike="noStrike"/>
          </a:p>
        </p:txBody>
      </p:sp>
      <p:sp>
        <p:nvSpPr>
          <p:cNvPr id="211" name="Google Shape;211;p23"/>
          <p:cNvSpPr/>
          <p:nvPr/>
        </p:nvSpPr>
        <p:spPr>
          <a:xfrm>
            <a:off x="496119" y="2244031"/>
            <a:ext cx="8151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P ABHINAVYA-25A31A04F2</a:t>
            </a:r>
            <a:endParaRPr b="0" i="0" sz="1400" u="none" cap="none" strike="noStrike"/>
          </a:p>
        </p:txBody>
      </p:sp>
      <p:sp>
        <p:nvSpPr>
          <p:cNvPr id="212" name="Google Shape;212;p23"/>
          <p:cNvSpPr/>
          <p:nvPr/>
        </p:nvSpPr>
        <p:spPr>
          <a:xfrm>
            <a:off x="496119" y="2686943"/>
            <a:ext cx="8151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K VENKATA SUDHEER-25A31A04I2</a:t>
            </a:r>
            <a:endParaRPr b="0" i="0" sz="1400" u="none" cap="none" strike="noStrike"/>
          </a:p>
        </p:txBody>
      </p:sp>
      <p:sp>
        <p:nvSpPr>
          <p:cNvPr id="213" name="Google Shape;213;p23"/>
          <p:cNvSpPr/>
          <p:nvPr/>
        </p:nvSpPr>
        <p:spPr>
          <a:xfrm>
            <a:off x="496119" y="3129856"/>
            <a:ext cx="8151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M ASHISH-25A31A04I3</a:t>
            </a:r>
            <a:endParaRPr b="0" i="0" sz="1400" u="none" cap="none" strike="noStrike"/>
          </a:p>
        </p:txBody>
      </p:sp>
      <p:sp>
        <p:nvSpPr>
          <p:cNvPr id="214" name="Google Shape;214;p23"/>
          <p:cNvSpPr/>
          <p:nvPr/>
        </p:nvSpPr>
        <p:spPr>
          <a:xfrm>
            <a:off x="496119" y="3625899"/>
            <a:ext cx="35442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280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"/>
          <p:cNvSpPr txBox="1"/>
          <p:nvPr/>
        </p:nvSpPr>
        <p:spPr>
          <a:xfrm>
            <a:off x="721436" y="790208"/>
            <a:ext cx="914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fopen() – Opening a File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fopen() function establishes a link between the program and the physical file on the disk.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Syntax: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 *fp = fopen("filename.txt", "mode");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"/>
          <p:cNvSpPr txBox="1"/>
          <p:nvPr/>
        </p:nvSpPr>
        <p:spPr>
          <a:xfrm>
            <a:off x="6814" y="1107759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"/>
          <p:cNvSpPr txBox="1"/>
          <p:nvPr/>
        </p:nvSpPr>
        <p:spPr>
          <a:xfrm>
            <a:off x="7617729" y="5683785"/>
            <a:ext cx="30000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fopen_s.c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v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safe_lib.h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/      |        |         |          \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v       v        v         v           v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safe_config.h  safe_lib_errno.h  safe_types.h  safe_compile.h  time.h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|               |     |  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v               v     v          v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errno.h         errno.h stdio.h  sys/types.h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"/>
          <p:cNvSpPr txBox="1"/>
          <p:nvPr/>
        </p:nvSpPr>
        <p:spPr>
          <a:xfrm>
            <a:off x="6836" y="1107759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"/>
          <p:cNvSpPr txBox="1"/>
          <p:nvPr/>
        </p:nvSpPr>
        <p:spPr>
          <a:xfrm>
            <a:off x="721425" y="159479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 HANDLING FUNCTIONS :</a:t>
            </a:r>
            <a:endParaRPr b="0" i="0" sz="1400" u="none" cap="none" strike="noStrike">
              <a:solidFill>
                <a:srgbClr val="000000"/>
              </a:solidFill>
              <a:highlight>
                <a:srgbClr val="6AA84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"/>
          <p:cNvSpPr txBox="1"/>
          <p:nvPr/>
        </p:nvSpPr>
        <p:spPr>
          <a:xfrm>
            <a:off x="34069" y="2048997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"/>
          <p:cNvSpPr txBox="1"/>
          <p:nvPr/>
        </p:nvSpPr>
        <p:spPr>
          <a:xfrm>
            <a:off x="-6814" y="2048997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"/>
          <p:cNvSpPr/>
          <p:nvPr/>
        </p:nvSpPr>
        <p:spPr>
          <a:xfrm>
            <a:off x="1954836" y="2056030"/>
            <a:ext cx="3684896" cy="2456597"/>
          </a:xfrm>
          <a:prstGeom prst="flowChartInputOutpu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Start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Give file name &amp; mode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fopen()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 opened?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Yes → Use file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  → Error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End</a:t>
            </a:r>
            <a:endParaRPr/>
          </a:p>
        </p:txBody>
      </p:sp>
      <p:sp>
        <p:nvSpPr>
          <p:cNvPr id="225" name="Google Shape;225;p1"/>
          <p:cNvSpPr txBox="1"/>
          <p:nvPr/>
        </p:nvSpPr>
        <p:spPr>
          <a:xfrm>
            <a:off x="7078" y="2043329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"/>
          <p:cNvSpPr txBox="1"/>
          <p:nvPr/>
        </p:nvSpPr>
        <p:spPr>
          <a:xfrm>
            <a:off x="518180" y="943606"/>
            <a:ext cx="914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fwrite() – Writing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fwrite() function is used for binary output. It writes a block of memory to the file.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Syntax: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fwrite(ptr, size, nmemb, fp);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"/>
          <p:cNvSpPr/>
          <p:nvPr/>
        </p:nvSpPr>
        <p:spPr>
          <a:xfrm>
            <a:off x="1266862" y="2554529"/>
            <a:ext cx="4170000" cy="2324700"/>
          </a:xfrm>
          <a:prstGeom prst="parallelogram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Start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 file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fwrite(data)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written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Close file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"/>
          <p:cNvSpPr txBox="1"/>
          <p:nvPr/>
        </p:nvSpPr>
        <p:spPr>
          <a:xfrm>
            <a:off x="558804" y="1151885"/>
            <a:ext cx="914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fclose() – Closing the File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Closing a file is a critical step to prevent data loss and free up system resources.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Syntax: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fclose(fp);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"/>
          <p:cNvSpPr txBox="1"/>
          <p:nvPr/>
        </p:nvSpPr>
        <p:spPr>
          <a:xfrm>
            <a:off x="-11" y="2373597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1624047" y="2373600"/>
            <a:ext cx="3516000" cy="2048700"/>
          </a:xfrm>
          <a:prstGeom prst="parallelogram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Start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fclose(file)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 closed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↓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>
            <a:off x="496119" y="1068661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1400" u="none" cap="none" strike="noStrike"/>
          </a:p>
        </p:txBody>
      </p:sp>
      <p:sp>
        <p:nvSpPr>
          <p:cNvPr id="74" name="Google Shape;74;p12"/>
          <p:cNvSpPr/>
          <p:nvPr/>
        </p:nvSpPr>
        <p:spPr>
          <a:xfrm>
            <a:off x="496119" y="1346820"/>
            <a:ext cx="74100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Streamlining Patient Management with C</a:t>
            </a:r>
            <a:endParaRPr b="0" i="0" sz="2800" u="none" cap="none" strike="noStrike"/>
          </a:p>
        </p:txBody>
      </p:sp>
      <p:sp>
        <p:nvSpPr>
          <p:cNvPr id="75" name="Google Shape;75;p12"/>
          <p:cNvSpPr/>
          <p:nvPr/>
        </p:nvSpPr>
        <p:spPr>
          <a:xfrm>
            <a:off x="496119" y="2002408"/>
            <a:ext cx="2622600" cy="2072400"/>
          </a:xfrm>
          <a:prstGeom prst="roundRect">
            <a:avLst>
              <a:gd fmla="val 4412" name="adj"/>
            </a:avLst>
          </a:prstGeom>
          <a:solidFill>
            <a:srgbClr val="E5F9F2">
              <a:alpha val="94900"/>
            </a:srgbClr>
          </a:solidFill>
          <a:ln cap="flat" cmpd="sng" w="3047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2"/>
          <p:cNvSpPr/>
          <p:nvPr/>
        </p:nvSpPr>
        <p:spPr>
          <a:xfrm>
            <a:off x="477069" y="2002408"/>
            <a:ext cx="76200" cy="2072400"/>
          </a:xfrm>
          <a:prstGeom prst="roundRect">
            <a:avLst>
              <a:gd fmla="val 167442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2"/>
          <p:cNvSpPr/>
          <p:nvPr/>
        </p:nvSpPr>
        <p:spPr>
          <a:xfrm>
            <a:off x="714078" y="2163217"/>
            <a:ext cx="22440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Efficient Data Handling</a:t>
            </a:r>
            <a:endParaRPr b="0" i="0" sz="1700" u="none" cap="none" strike="noStrike"/>
          </a:p>
        </p:txBody>
      </p:sp>
      <p:sp>
        <p:nvSpPr>
          <p:cNvPr id="78" name="Google Shape;78;p12"/>
          <p:cNvSpPr/>
          <p:nvPr/>
        </p:nvSpPr>
        <p:spPr>
          <a:xfrm>
            <a:off x="714078" y="2779886"/>
            <a:ext cx="22440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The Hospital Patient Record System is designed to meticulously manage patient details, ensuring accuracy and accessibility.</a:t>
            </a:r>
            <a:endParaRPr b="0" i="0" sz="1100" u="none" cap="none" strike="noStrike"/>
          </a:p>
        </p:txBody>
      </p:sp>
      <p:sp>
        <p:nvSpPr>
          <p:cNvPr id="79" name="Google Shape;79;p12"/>
          <p:cNvSpPr/>
          <p:nvPr/>
        </p:nvSpPr>
        <p:spPr>
          <a:xfrm>
            <a:off x="3260601" y="2002408"/>
            <a:ext cx="2622600" cy="2072400"/>
          </a:xfrm>
          <a:prstGeom prst="roundRect">
            <a:avLst>
              <a:gd fmla="val 4412" name="adj"/>
            </a:avLst>
          </a:prstGeom>
          <a:solidFill>
            <a:srgbClr val="E5F9F2">
              <a:alpha val="94900"/>
            </a:srgbClr>
          </a:solidFill>
          <a:ln cap="flat" cmpd="sng" w="3047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2"/>
          <p:cNvSpPr/>
          <p:nvPr/>
        </p:nvSpPr>
        <p:spPr>
          <a:xfrm>
            <a:off x="3241551" y="2002408"/>
            <a:ext cx="76200" cy="2072400"/>
          </a:xfrm>
          <a:prstGeom prst="roundRect">
            <a:avLst>
              <a:gd fmla="val 167442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2"/>
          <p:cNvSpPr/>
          <p:nvPr/>
        </p:nvSpPr>
        <p:spPr>
          <a:xfrm>
            <a:off x="3478560" y="2163217"/>
            <a:ext cx="22440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C Programming Foundation</a:t>
            </a:r>
            <a:endParaRPr b="0" i="0" sz="1700" u="none" cap="none" strike="noStrike"/>
          </a:p>
        </p:txBody>
      </p:sp>
      <p:sp>
        <p:nvSpPr>
          <p:cNvPr id="82" name="Google Shape;82;p12"/>
          <p:cNvSpPr/>
          <p:nvPr/>
        </p:nvSpPr>
        <p:spPr>
          <a:xfrm>
            <a:off x="3478560" y="2779886"/>
            <a:ext cx="22440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This robust system is implemented using C programming, leveraging its efficiency for data storage and retrieval.</a:t>
            </a:r>
            <a:endParaRPr b="0" i="0" sz="1100" u="none" cap="none" strike="noStrike"/>
          </a:p>
        </p:txBody>
      </p:sp>
      <p:sp>
        <p:nvSpPr>
          <p:cNvPr id="83" name="Google Shape;83;p12"/>
          <p:cNvSpPr/>
          <p:nvPr/>
        </p:nvSpPr>
        <p:spPr>
          <a:xfrm>
            <a:off x="6025083" y="2002408"/>
            <a:ext cx="2622600" cy="2072400"/>
          </a:xfrm>
          <a:prstGeom prst="roundRect">
            <a:avLst>
              <a:gd fmla="val 4412" name="adj"/>
            </a:avLst>
          </a:prstGeom>
          <a:solidFill>
            <a:srgbClr val="E5F9F2">
              <a:alpha val="94900"/>
            </a:srgbClr>
          </a:solidFill>
          <a:ln cap="flat" cmpd="sng" w="3047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2"/>
          <p:cNvSpPr/>
          <p:nvPr/>
        </p:nvSpPr>
        <p:spPr>
          <a:xfrm>
            <a:off x="6006033" y="2002408"/>
            <a:ext cx="76200" cy="2072400"/>
          </a:xfrm>
          <a:prstGeom prst="roundRect">
            <a:avLst>
              <a:gd fmla="val 167442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2"/>
          <p:cNvSpPr/>
          <p:nvPr/>
        </p:nvSpPr>
        <p:spPr>
          <a:xfrm>
            <a:off x="6243043" y="2163217"/>
            <a:ext cx="22440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Structured Record Keeping</a:t>
            </a:r>
            <a:endParaRPr b="0" i="0" sz="1700" u="none" cap="none" strike="noStrike"/>
          </a:p>
        </p:txBody>
      </p:sp>
      <p:sp>
        <p:nvSpPr>
          <p:cNvPr id="86" name="Google Shape;86;p12"/>
          <p:cNvSpPr/>
          <p:nvPr/>
        </p:nvSpPr>
        <p:spPr>
          <a:xfrm>
            <a:off x="6243043" y="2779886"/>
            <a:ext cx="22440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Records are stored in a highly structured format, significantly reducing the inconsistencies and errors associated with manual record keeping.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8" name="Google Shape;8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43550" y="0"/>
            <a:ext cx="36004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/>
          <p:nvPr/>
        </p:nvSpPr>
        <p:spPr>
          <a:xfrm>
            <a:off x="467544" y="368349"/>
            <a:ext cx="42636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Core Patient Information</a:t>
            </a:r>
            <a:endParaRPr b="0" i="0" sz="2600" u="none" cap="none" strike="noStrike"/>
          </a:p>
        </p:txBody>
      </p:sp>
      <p:sp>
        <p:nvSpPr>
          <p:cNvPr id="90" name="Google Shape;90;p13"/>
          <p:cNvSpPr/>
          <p:nvPr/>
        </p:nvSpPr>
        <p:spPr>
          <a:xfrm>
            <a:off x="467544" y="986209"/>
            <a:ext cx="534300" cy="801600"/>
          </a:xfrm>
          <a:prstGeom prst="roundRect">
            <a:avLst>
              <a:gd fmla="val 360029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634529" y="1261765"/>
            <a:ext cx="2004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600" u="none" cap="none" strike="noStrike"/>
          </a:p>
        </p:txBody>
      </p:sp>
      <p:sp>
        <p:nvSpPr>
          <p:cNvPr id="92" name="Google Shape;92;p13"/>
          <p:cNvSpPr/>
          <p:nvPr/>
        </p:nvSpPr>
        <p:spPr>
          <a:xfrm>
            <a:off x="1135484" y="1119783"/>
            <a:ext cx="1670100" cy="2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Patient ID</a:t>
            </a:r>
            <a:endParaRPr b="0" i="0" sz="1300" u="none" cap="none" strike="noStrike"/>
          </a:p>
        </p:txBody>
      </p:sp>
      <p:sp>
        <p:nvSpPr>
          <p:cNvPr id="93" name="Google Shape;93;p13"/>
          <p:cNvSpPr/>
          <p:nvPr/>
        </p:nvSpPr>
        <p:spPr>
          <a:xfrm>
            <a:off x="1135484" y="1408658"/>
            <a:ext cx="4112100" cy="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Unique identification number for each patient.</a:t>
            </a:r>
            <a:endParaRPr b="0" i="0" sz="1000" u="none" cap="none" strike="noStrike"/>
          </a:p>
        </p:txBody>
      </p:sp>
      <p:sp>
        <p:nvSpPr>
          <p:cNvPr id="94" name="Google Shape;94;p13"/>
          <p:cNvSpPr/>
          <p:nvPr/>
        </p:nvSpPr>
        <p:spPr>
          <a:xfrm>
            <a:off x="467544" y="1921371"/>
            <a:ext cx="534300" cy="801600"/>
          </a:xfrm>
          <a:prstGeom prst="roundRect">
            <a:avLst>
              <a:gd fmla="val 360029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634529" y="2196926"/>
            <a:ext cx="2004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600" u="none" cap="none" strike="noStrike"/>
          </a:p>
        </p:txBody>
      </p:sp>
      <p:sp>
        <p:nvSpPr>
          <p:cNvPr id="96" name="Google Shape;96;p13"/>
          <p:cNvSpPr/>
          <p:nvPr/>
        </p:nvSpPr>
        <p:spPr>
          <a:xfrm>
            <a:off x="1135484" y="2054944"/>
            <a:ext cx="1670100" cy="2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endParaRPr b="0" i="0" sz="1300" u="none" cap="none" strike="noStrike"/>
          </a:p>
        </p:txBody>
      </p:sp>
      <p:sp>
        <p:nvSpPr>
          <p:cNvPr id="97" name="Google Shape;97;p13"/>
          <p:cNvSpPr/>
          <p:nvPr/>
        </p:nvSpPr>
        <p:spPr>
          <a:xfrm>
            <a:off x="1135484" y="2343820"/>
            <a:ext cx="4112100" cy="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Full name of the patient for accurate record association.</a:t>
            </a:r>
            <a:endParaRPr b="0" i="0" sz="1000" u="none" cap="none" strike="noStrike"/>
          </a:p>
        </p:txBody>
      </p:sp>
      <p:sp>
        <p:nvSpPr>
          <p:cNvPr id="98" name="Google Shape;98;p13"/>
          <p:cNvSpPr/>
          <p:nvPr/>
        </p:nvSpPr>
        <p:spPr>
          <a:xfrm>
            <a:off x="467544" y="2856533"/>
            <a:ext cx="534300" cy="801600"/>
          </a:xfrm>
          <a:prstGeom prst="roundRect">
            <a:avLst>
              <a:gd fmla="val 360029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/>
          <p:nvPr/>
        </p:nvSpPr>
        <p:spPr>
          <a:xfrm>
            <a:off x="634529" y="3132088"/>
            <a:ext cx="2004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600" u="none" cap="none" strike="noStrike"/>
          </a:p>
        </p:txBody>
      </p:sp>
      <p:sp>
        <p:nvSpPr>
          <p:cNvPr id="100" name="Google Shape;100;p13"/>
          <p:cNvSpPr/>
          <p:nvPr/>
        </p:nvSpPr>
        <p:spPr>
          <a:xfrm>
            <a:off x="1135484" y="2990106"/>
            <a:ext cx="1670100" cy="2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Age</a:t>
            </a:r>
            <a:endParaRPr b="0" i="0" sz="1300" u="none" cap="none" strike="noStrike"/>
          </a:p>
        </p:txBody>
      </p:sp>
      <p:sp>
        <p:nvSpPr>
          <p:cNvPr id="101" name="Google Shape;101;p13"/>
          <p:cNvSpPr/>
          <p:nvPr/>
        </p:nvSpPr>
        <p:spPr>
          <a:xfrm>
            <a:off x="1135484" y="3278981"/>
            <a:ext cx="4112100" cy="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Patient's current age, crucial for medical assessments.</a:t>
            </a:r>
            <a:endParaRPr b="0" i="0" sz="1000" u="none" cap="none" strike="noStrike"/>
          </a:p>
        </p:txBody>
      </p:sp>
      <p:sp>
        <p:nvSpPr>
          <p:cNvPr id="102" name="Google Shape;102;p13"/>
          <p:cNvSpPr/>
          <p:nvPr/>
        </p:nvSpPr>
        <p:spPr>
          <a:xfrm>
            <a:off x="467544" y="3791694"/>
            <a:ext cx="534300" cy="983400"/>
          </a:xfrm>
          <a:prstGeom prst="roundRect">
            <a:avLst>
              <a:gd fmla="val 360029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>
            <a:off x="634529" y="4158183"/>
            <a:ext cx="2004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600" u="none" cap="none" strike="noStrike"/>
          </a:p>
        </p:txBody>
      </p:sp>
      <p:sp>
        <p:nvSpPr>
          <p:cNvPr id="104" name="Google Shape;104;p13"/>
          <p:cNvSpPr/>
          <p:nvPr/>
        </p:nvSpPr>
        <p:spPr>
          <a:xfrm>
            <a:off x="1135484" y="3925268"/>
            <a:ext cx="1670100" cy="2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Gender</a:t>
            </a:r>
            <a:endParaRPr b="0" i="0" sz="1300" u="none" cap="none" strike="noStrike"/>
          </a:p>
        </p:txBody>
      </p:sp>
      <p:sp>
        <p:nvSpPr>
          <p:cNvPr id="105" name="Google Shape;105;p13"/>
          <p:cNvSpPr/>
          <p:nvPr/>
        </p:nvSpPr>
        <p:spPr>
          <a:xfrm>
            <a:off x="1135484" y="4214143"/>
            <a:ext cx="4112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Gender information, vital for demographic analysis and medical considerations.</a:t>
            </a:r>
            <a:endParaRPr b="0" i="0" sz="10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/>
          <p:nvPr/>
        </p:nvSpPr>
        <p:spPr>
          <a:xfrm>
            <a:off x="410171" y="322213"/>
            <a:ext cx="43419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27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Comprehensive Medical Data</a:t>
            </a:r>
            <a:endParaRPr b="0" i="0" sz="2300" u="none" cap="none" strike="noStrike"/>
          </a:p>
        </p:txBody>
      </p:sp>
      <p:pic>
        <p:nvPicPr>
          <p:cNvPr descr="preencoded.png" id="108" name="Google Shape;10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0171" y="995958"/>
            <a:ext cx="4018879" cy="401887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4719712" y="995958"/>
            <a:ext cx="263700" cy="263700"/>
          </a:xfrm>
          <a:prstGeom prst="roundRect">
            <a:avLst>
              <a:gd fmla="val 40005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4"/>
          <p:cNvSpPr/>
          <p:nvPr/>
        </p:nvSpPr>
        <p:spPr>
          <a:xfrm>
            <a:off x="5100489" y="1017910"/>
            <a:ext cx="21063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Doctor &amp; Specialization</a:t>
            </a:r>
            <a:endParaRPr b="0" i="0" sz="1400" u="none" cap="none" strike="noStrike"/>
          </a:p>
        </p:txBody>
      </p:sp>
      <p:sp>
        <p:nvSpPr>
          <p:cNvPr id="111" name="Google Shape;111;p14"/>
          <p:cNvSpPr/>
          <p:nvPr/>
        </p:nvSpPr>
        <p:spPr>
          <a:xfrm>
            <a:off x="5100489" y="1354708"/>
            <a:ext cx="363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Records the treating doctor's name and their specific medical specialization.</a:t>
            </a:r>
            <a:endParaRPr b="0" i="0" sz="900" u="none" cap="none" strike="noStrike"/>
          </a:p>
        </p:txBody>
      </p:sp>
      <p:sp>
        <p:nvSpPr>
          <p:cNvPr id="112" name="Google Shape;112;p14"/>
          <p:cNvSpPr/>
          <p:nvPr/>
        </p:nvSpPr>
        <p:spPr>
          <a:xfrm>
            <a:off x="4719712" y="1964085"/>
            <a:ext cx="263700" cy="263700"/>
          </a:xfrm>
          <a:prstGeom prst="roundRect">
            <a:avLst>
              <a:gd fmla="val 40005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5100489" y="1986037"/>
            <a:ext cx="17577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Diagnosis Details</a:t>
            </a:r>
            <a:endParaRPr b="0" i="0" sz="1400" u="none" cap="none" strike="noStrike"/>
          </a:p>
        </p:txBody>
      </p:sp>
      <p:sp>
        <p:nvSpPr>
          <p:cNvPr id="114" name="Google Shape;114;p14"/>
          <p:cNvSpPr/>
          <p:nvPr/>
        </p:nvSpPr>
        <p:spPr>
          <a:xfrm>
            <a:off x="5100489" y="2322835"/>
            <a:ext cx="363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Detailed information regarding the patient's diagnosis and medical condition.</a:t>
            </a:r>
            <a:endParaRPr b="0" i="0" sz="900" u="none" cap="none" strike="noStrike"/>
          </a:p>
        </p:txBody>
      </p:sp>
      <p:sp>
        <p:nvSpPr>
          <p:cNvPr id="115" name="Google Shape;115;p14"/>
          <p:cNvSpPr/>
          <p:nvPr/>
        </p:nvSpPr>
        <p:spPr>
          <a:xfrm>
            <a:off x="4719712" y="2932212"/>
            <a:ext cx="263700" cy="263700"/>
          </a:xfrm>
          <a:prstGeom prst="roundRect">
            <a:avLst>
              <a:gd fmla="val 40005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4"/>
          <p:cNvSpPr/>
          <p:nvPr/>
        </p:nvSpPr>
        <p:spPr>
          <a:xfrm>
            <a:off x="5100489" y="2954164"/>
            <a:ext cx="20826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Treatment Information</a:t>
            </a:r>
            <a:endParaRPr b="0" i="0" sz="1400" u="none" cap="none" strike="noStrike"/>
          </a:p>
        </p:txBody>
      </p:sp>
      <p:sp>
        <p:nvSpPr>
          <p:cNvPr id="117" name="Google Shape;117;p14"/>
          <p:cNvSpPr/>
          <p:nvPr/>
        </p:nvSpPr>
        <p:spPr>
          <a:xfrm>
            <a:off x="5100489" y="3290962"/>
            <a:ext cx="363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Outlines the prescribed treatment plan and any ongoing medical procedures.</a:t>
            </a:r>
            <a:endParaRPr b="0" i="0" sz="900" u="none" cap="none" strike="noStrike"/>
          </a:p>
        </p:txBody>
      </p:sp>
      <p:sp>
        <p:nvSpPr>
          <p:cNvPr id="118" name="Google Shape;118;p14"/>
          <p:cNvSpPr/>
          <p:nvPr/>
        </p:nvSpPr>
        <p:spPr>
          <a:xfrm>
            <a:off x="4719712" y="3900339"/>
            <a:ext cx="263700" cy="263700"/>
          </a:xfrm>
          <a:prstGeom prst="roundRect">
            <a:avLst>
              <a:gd fmla="val 40005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5100489" y="3922291"/>
            <a:ext cx="21099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Patient Medical History</a:t>
            </a:r>
            <a:endParaRPr b="0" i="0" sz="1400" u="none" cap="none" strike="noStrike"/>
          </a:p>
        </p:txBody>
      </p:sp>
      <p:sp>
        <p:nvSpPr>
          <p:cNvPr id="120" name="Google Shape;120;p14"/>
          <p:cNvSpPr/>
          <p:nvPr/>
        </p:nvSpPr>
        <p:spPr>
          <a:xfrm>
            <a:off x="5100489" y="4259089"/>
            <a:ext cx="3638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A complete overview of past illnesses, surgeries, and significant health events.</a:t>
            </a:r>
            <a:endParaRPr b="0" i="0" sz="9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2" name="Google Shape;12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600450" cy="514476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/>
          <p:nvPr/>
        </p:nvSpPr>
        <p:spPr>
          <a:xfrm>
            <a:off x="3869903" y="346398"/>
            <a:ext cx="48333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16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Financial and Administrative Records</a:t>
            </a:r>
            <a:endParaRPr b="0" i="0" sz="2500" u="none" cap="none" strike="noStrike"/>
          </a:p>
        </p:txBody>
      </p:sp>
      <p:sp>
        <p:nvSpPr>
          <p:cNvPr id="124" name="Google Shape;124;p15"/>
          <p:cNvSpPr/>
          <p:nvPr/>
        </p:nvSpPr>
        <p:spPr>
          <a:xfrm>
            <a:off x="3869903" y="1322636"/>
            <a:ext cx="4833300" cy="774600"/>
          </a:xfrm>
          <a:prstGeom prst="roundRect">
            <a:avLst>
              <a:gd fmla="val 39036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5"/>
          <p:cNvSpPr/>
          <p:nvPr/>
        </p:nvSpPr>
        <p:spPr>
          <a:xfrm>
            <a:off x="4000574" y="1453307"/>
            <a:ext cx="18897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Consultation Fee</a:t>
            </a:r>
            <a:endParaRPr b="0" i="0" sz="1500" u="none" cap="none" strike="noStrike"/>
          </a:p>
        </p:txBody>
      </p:sp>
      <p:sp>
        <p:nvSpPr>
          <p:cNvPr id="126" name="Google Shape;126;p15"/>
          <p:cNvSpPr/>
          <p:nvPr/>
        </p:nvSpPr>
        <p:spPr>
          <a:xfrm>
            <a:off x="4000574" y="1764953"/>
            <a:ext cx="4572000" cy="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Records the charges for doctor's consultation services.</a:t>
            </a:r>
            <a:endParaRPr b="0" i="0" sz="1000" u="none" cap="none" strike="noStrike"/>
          </a:p>
        </p:txBody>
      </p:sp>
      <p:sp>
        <p:nvSpPr>
          <p:cNvPr id="127" name="Google Shape;127;p15"/>
          <p:cNvSpPr/>
          <p:nvPr/>
        </p:nvSpPr>
        <p:spPr>
          <a:xfrm>
            <a:off x="3869903" y="2223046"/>
            <a:ext cx="4833300" cy="774600"/>
          </a:xfrm>
          <a:prstGeom prst="roundRect">
            <a:avLst>
              <a:gd fmla="val 39036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4000574" y="2353717"/>
            <a:ext cx="18897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Medicine Charges</a:t>
            </a:r>
            <a:endParaRPr b="0" i="0" sz="1500" u="none" cap="none" strike="noStrike"/>
          </a:p>
        </p:txBody>
      </p:sp>
      <p:sp>
        <p:nvSpPr>
          <p:cNvPr id="129" name="Google Shape;129;p15"/>
          <p:cNvSpPr/>
          <p:nvPr/>
        </p:nvSpPr>
        <p:spPr>
          <a:xfrm>
            <a:off x="4000574" y="2665363"/>
            <a:ext cx="4572000" cy="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Details costs associated with prescribed medications.</a:t>
            </a:r>
            <a:endParaRPr b="0" i="0" sz="1000" u="none" cap="none" strike="noStrike"/>
          </a:p>
        </p:txBody>
      </p:sp>
      <p:sp>
        <p:nvSpPr>
          <p:cNvPr id="130" name="Google Shape;130;p15"/>
          <p:cNvSpPr/>
          <p:nvPr/>
        </p:nvSpPr>
        <p:spPr>
          <a:xfrm>
            <a:off x="3869903" y="3123456"/>
            <a:ext cx="4833300" cy="774600"/>
          </a:xfrm>
          <a:prstGeom prst="roundRect">
            <a:avLst>
              <a:gd fmla="val 39036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4000574" y="3254127"/>
            <a:ext cx="20205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Total Bill Calculation</a:t>
            </a:r>
            <a:endParaRPr b="0" i="0" sz="1500" u="none" cap="none" strike="noStrike"/>
          </a:p>
        </p:txBody>
      </p:sp>
      <p:sp>
        <p:nvSpPr>
          <p:cNvPr id="132" name="Google Shape;132;p15"/>
          <p:cNvSpPr/>
          <p:nvPr/>
        </p:nvSpPr>
        <p:spPr>
          <a:xfrm>
            <a:off x="4000574" y="3565773"/>
            <a:ext cx="4572000" cy="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Automates the summation of all services and medications for billing.</a:t>
            </a:r>
            <a:endParaRPr b="0" i="0" sz="1000" u="none" cap="none" strike="noStrike"/>
          </a:p>
        </p:txBody>
      </p:sp>
      <p:sp>
        <p:nvSpPr>
          <p:cNvPr id="133" name="Google Shape;133;p15"/>
          <p:cNvSpPr/>
          <p:nvPr/>
        </p:nvSpPr>
        <p:spPr>
          <a:xfrm>
            <a:off x="3869903" y="4023866"/>
            <a:ext cx="4833300" cy="774600"/>
          </a:xfrm>
          <a:prstGeom prst="roundRect">
            <a:avLst>
              <a:gd fmla="val 39036" name="adj"/>
            </a:avLst>
          </a:prstGeom>
          <a:solidFill>
            <a:srgbClr val="D1EFE4"/>
          </a:solidFill>
          <a:ln cap="flat" cmpd="sng" w="9525">
            <a:solidFill>
              <a:srgbClr val="B7D5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4000574" y="4154537"/>
            <a:ext cx="19437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31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Discharge Summary</a:t>
            </a:r>
            <a:endParaRPr b="0" i="0" sz="1500" u="none" cap="none" strike="noStrike"/>
          </a:p>
        </p:txBody>
      </p:sp>
      <p:sp>
        <p:nvSpPr>
          <p:cNvPr id="135" name="Google Shape;135;p15"/>
          <p:cNvSpPr/>
          <p:nvPr/>
        </p:nvSpPr>
        <p:spPr>
          <a:xfrm>
            <a:off x="4000574" y="4466183"/>
            <a:ext cx="4572000" cy="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A comprehensive report provided to the patient upon leaving the hospital.</a:t>
            </a:r>
            <a:endParaRPr b="0" i="0" sz="10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6"/>
          <p:cNvSpPr/>
          <p:nvPr/>
        </p:nvSpPr>
        <p:spPr>
          <a:xfrm>
            <a:off x="451024" y="354360"/>
            <a:ext cx="63726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C Programming Fundamentals: Strings</a:t>
            </a:r>
            <a:endParaRPr b="0" i="0" sz="2500" u="none" cap="none" strike="noStrike"/>
          </a:p>
        </p:txBody>
      </p:sp>
      <p:sp>
        <p:nvSpPr>
          <p:cNvPr id="138" name="Google Shape;138;p16"/>
          <p:cNvSpPr/>
          <p:nvPr/>
        </p:nvSpPr>
        <p:spPr>
          <a:xfrm>
            <a:off x="451024" y="1066279"/>
            <a:ext cx="39639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Strings are fundamental in C for handling </a:t>
            </a:r>
            <a:r>
              <a:rPr b="1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names and textual data</a:t>
            </a: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. In our Hospital Patient Record System, they are crucial for storing important identifiers and descriptive information.</a:t>
            </a:r>
            <a:endParaRPr b="0" i="0" sz="1000" u="none" cap="none" strike="noStrike"/>
          </a:p>
        </p:txBody>
      </p:sp>
      <p:sp>
        <p:nvSpPr>
          <p:cNvPr id="139" name="Google Shape;139;p16"/>
          <p:cNvSpPr/>
          <p:nvPr/>
        </p:nvSpPr>
        <p:spPr>
          <a:xfrm>
            <a:off x="451024" y="1800821"/>
            <a:ext cx="396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Char char="•"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Used extensively for patient names, doctor names, and other descriptive fields.</a:t>
            </a:r>
            <a:endParaRPr b="0" i="0" sz="1000" u="none" cap="none" strike="noStrike"/>
          </a:p>
        </p:txBody>
      </p:sp>
      <p:sp>
        <p:nvSpPr>
          <p:cNvPr id="140" name="Google Shape;140;p16"/>
          <p:cNvSpPr/>
          <p:nvPr/>
        </p:nvSpPr>
        <p:spPr>
          <a:xfrm>
            <a:off x="451024" y="2258318"/>
            <a:ext cx="396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Char char="•"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Implemented efficiently using character arrays, a core feature of C.</a:t>
            </a:r>
            <a:endParaRPr b="0" i="0" sz="1000" u="none" cap="none" strike="noStrike"/>
          </a:p>
        </p:txBody>
      </p:sp>
      <p:sp>
        <p:nvSpPr>
          <p:cNvPr id="141" name="Google Shape;141;p16"/>
          <p:cNvSpPr/>
          <p:nvPr/>
        </p:nvSpPr>
        <p:spPr>
          <a:xfrm>
            <a:off x="451024" y="2715816"/>
            <a:ext cx="3963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Example: </a:t>
            </a:r>
            <a:r>
              <a:rPr b="0" i="0" lang="en-US" sz="1000" u="none" cap="none" strike="noStrike">
                <a:solidFill>
                  <a:srgbClr val="4B4A4A"/>
                </a:solidFill>
                <a:highlight>
                  <a:srgbClr val="D8ECE5"/>
                </a:highlight>
                <a:latin typeface="Consolas"/>
                <a:ea typeface="Consolas"/>
                <a:cs typeface="Consolas"/>
                <a:sym typeface="Consolas"/>
              </a:rPr>
              <a:t>char name[20];</a:t>
            </a: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 allocates space for a patient's name up to 19 characters plus a null terminator.</a:t>
            </a:r>
            <a:endParaRPr b="0" i="0" sz="1000" u="none" cap="none" strike="noStrike"/>
          </a:p>
        </p:txBody>
      </p:sp>
      <p:pic>
        <p:nvPicPr>
          <p:cNvPr descr="preencoded.png" id="142" name="Google Shape;14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3925" y="1095301"/>
            <a:ext cx="3963814" cy="3963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/>
          <p:nvPr/>
        </p:nvSpPr>
        <p:spPr>
          <a:xfrm>
            <a:off x="451024" y="354360"/>
            <a:ext cx="62919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C Programming Fundamentals: Arrays</a:t>
            </a:r>
            <a:endParaRPr b="0" i="0" sz="2500" u="none" cap="none" strike="noStrike"/>
          </a:p>
        </p:txBody>
      </p:sp>
      <p:pic>
        <p:nvPicPr>
          <p:cNvPr descr="preencoded.png" id="145" name="Google Shape;14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024" y="1095301"/>
            <a:ext cx="3963814" cy="396381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7"/>
          <p:cNvSpPr/>
          <p:nvPr/>
        </p:nvSpPr>
        <p:spPr>
          <a:xfrm>
            <a:off x="4733925" y="1066279"/>
            <a:ext cx="39639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Arrays in C are indispensable for managing </a:t>
            </a:r>
            <a:r>
              <a:rPr b="1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multiple patient records</a:t>
            </a: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 and handling collections of similar data types within the system.</a:t>
            </a:r>
            <a:endParaRPr b="0" i="0" sz="1000" u="none" cap="none" strike="noStrike"/>
          </a:p>
        </p:txBody>
      </p:sp>
      <p:sp>
        <p:nvSpPr>
          <p:cNvPr id="147" name="Google Shape;147;p17"/>
          <p:cNvSpPr/>
          <p:nvPr/>
        </p:nvSpPr>
        <p:spPr>
          <a:xfrm>
            <a:off x="4733925" y="1800821"/>
            <a:ext cx="396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Char char="•"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Enable the storage of numerous patient ages, IDs, and bill amounts in a structured manner.</a:t>
            </a:r>
            <a:endParaRPr b="0" i="0" sz="1000" u="none" cap="none" strike="noStrike"/>
          </a:p>
        </p:txBody>
      </p:sp>
      <p:sp>
        <p:nvSpPr>
          <p:cNvPr id="148" name="Google Shape;148;p17"/>
          <p:cNvSpPr/>
          <p:nvPr/>
        </p:nvSpPr>
        <p:spPr>
          <a:xfrm>
            <a:off x="4733925" y="2258318"/>
            <a:ext cx="396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Char char="•"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Facilitate the efficient management and processing of data for a large number of patients simultaneously.</a:t>
            </a:r>
            <a:endParaRPr b="0" i="0" sz="1000" u="none" cap="none" strike="noStrike"/>
          </a:p>
        </p:txBody>
      </p:sp>
      <p:sp>
        <p:nvSpPr>
          <p:cNvPr id="149" name="Google Shape;149;p17"/>
          <p:cNvSpPr/>
          <p:nvPr/>
        </p:nvSpPr>
        <p:spPr>
          <a:xfrm>
            <a:off x="4733925" y="2715816"/>
            <a:ext cx="39639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Example: </a:t>
            </a:r>
            <a:r>
              <a:rPr b="0" i="0" lang="en-US" sz="1000" u="none" cap="none" strike="noStrike">
                <a:solidFill>
                  <a:srgbClr val="4B4A4A"/>
                </a:solidFill>
                <a:highlight>
                  <a:srgbClr val="D8ECE5"/>
                </a:highlight>
                <a:latin typeface="Consolas"/>
                <a:ea typeface="Consolas"/>
                <a:cs typeface="Consolas"/>
                <a:sym typeface="Consolas"/>
              </a:rPr>
              <a:t>int age[50];</a:t>
            </a: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 can store the ages of up to 50 patients.</a:t>
            </a:r>
            <a:endParaRPr b="0" i="0" sz="10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/>
          <p:nvPr/>
        </p:nvSpPr>
        <p:spPr>
          <a:xfrm>
            <a:off x="451024" y="354360"/>
            <a:ext cx="61944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C Programming Fundamentals: Loops</a:t>
            </a:r>
            <a:endParaRPr b="0" i="0" sz="250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451024" y="1066279"/>
            <a:ext cx="39639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Loops are essential control structures in C that allow for the </a:t>
            </a:r>
            <a:r>
              <a:rPr b="1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efficient handling of repeated operations</a:t>
            </a: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, streamlining data entry and display within the patient record system.</a:t>
            </a:r>
            <a:endParaRPr b="0" i="0" sz="100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451024" y="1800821"/>
            <a:ext cx="396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Char char="•"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Used to systematically enter details for multiple patients, reducing repetitive coding.</a:t>
            </a:r>
            <a:endParaRPr b="0" i="0" sz="1000" u="none" cap="none" strike="noStrike"/>
          </a:p>
        </p:txBody>
      </p:sp>
      <p:sp>
        <p:nvSpPr>
          <p:cNvPr id="154" name="Google Shape;154;p18"/>
          <p:cNvSpPr/>
          <p:nvPr/>
        </p:nvSpPr>
        <p:spPr>
          <a:xfrm>
            <a:off x="451024" y="2258318"/>
            <a:ext cx="3963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b="0" i="0" lang="en-US" sz="1000" u="none" cap="none" strike="noStrike">
                <a:solidFill>
                  <a:srgbClr val="4B4A4A"/>
                </a:solidFill>
                <a:highlight>
                  <a:srgbClr val="D8ECE5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 loop is ideal for iterating through and displaying all stored patient records.</a:t>
            </a:r>
            <a:endParaRPr b="0" i="0" sz="1000" u="none" cap="none" strike="noStrike"/>
          </a:p>
        </p:txBody>
      </p:sp>
      <p:sp>
        <p:nvSpPr>
          <p:cNvPr id="155" name="Google Shape;155;p18"/>
          <p:cNvSpPr/>
          <p:nvPr/>
        </p:nvSpPr>
        <p:spPr>
          <a:xfrm>
            <a:off x="451024" y="2720578"/>
            <a:ext cx="3963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b="0" i="0" lang="en-US" sz="1000" u="none" cap="none" strike="noStrike">
                <a:solidFill>
                  <a:srgbClr val="4B4A4A"/>
                </a:solidFill>
                <a:highlight>
                  <a:srgbClr val="D8ECE5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b="0" i="0" lang="en-US" sz="10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 loop provides dynamic menu options, allowing users to interact with the system effectively.</a:t>
            </a:r>
            <a:endParaRPr b="0" i="0" sz="1000" u="none" cap="none" strike="noStrike"/>
          </a:p>
        </p:txBody>
      </p:sp>
      <p:pic>
        <p:nvPicPr>
          <p:cNvPr descr="preencoded.png" id="156" name="Google Shape;15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3925" y="1095301"/>
            <a:ext cx="3963814" cy="3963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2" name="Google Shape;18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6004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2"/>
          <p:cNvSpPr/>
          <p:nvPr/>
        </p:nvSpPr>
        <p:spPr>
          <a:xfrm>
            <a:off x="3755976" y="559296"/>
            <a:ext cx="49590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62"/>
              </a:lnSpc>
              <a:spcBef>
                <a:spcPts val="0"/>
              </a:spcBef>
              <a:spcAft>
                <a:spcPts val="0"/>
              </a:spcAft>
              <a:buClr>
                <a:srgbClr val="006747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6747"/>
                </a:solidFill>
                <a:latin typeface="Arial"/>
                <a:ea typeface="Arial"/>
                <a:cs typeface="Arial"/>
                <a:sym typeface="Arial"/>
              </a:rPr>
              <a:t>Conclusion: A Simple Yet Effective System</a:t>
            </a:r>
            <a:endParaRPr b="0" i="0" sz="1800" u="none" cap="none" strike="noStrike"/>
          </a:p>
        </p:txBody>
      </p:sp>
      <p:sp>
        <p:nvSpPr>
          <p:cNvPr id="184" name="Google Shape;184;p22"/>
          <p:cNvSpPr/>
          <p:nvPr/>
        </p:nvSpPr>
        <p:spPr>
          <a:xfrm>
            <a:off x="3755976" y="1131466"/>
            <a:ext cx="5061000" cy="687900"/>
          </a:xfrm>
          <a:prstGeom prst="roundRect">
            <a:avLst>
              <a:gd fmla="val 6645" name="adj"/>
            </a:avLst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3755976" y="1121941"/>
            <a:ext cx="5061000" cy="38100"/>
          </a:xfrm>
          <a:prstGeom prst="roundRect">
            <a:avLst>
              <a:gd fmla="val 220718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6146378" y="991344"/>
            <a:ext cx="280200" cy="280200"/>
          </a:xfrm>
          <a:prstGeom prst="roundRect">
            <a:avLst>
              <a:gd fmla="val 203930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7" name="Google Shape;18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0466" y="1075358"/>
            <a:ext cx="112068" cy="112067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2"/>
          <p:cNvSpPr/>
          <p:nvPr/>
        </p:nvSpPr>
        <p:spPr>
          <a:xfrm>
            <a:off x="3858890" y="1365052"/>
            <a:ext cx="13179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C Language Efficiency</a:t>
            </a:r>
            <a:endParaRPr b="0" i="0" sz="900" u="none" cap="none" strike="noStrike"/>
          </a:p>
        </p:txBody>
      </p:sp>
      <p:sp>
        <p:nvSpPr>
          <p:cNvPr id="189" name="Google Shape;189;p22"/>
          <p:cNvSpPr/>
          <p:nvPr/>
        </p:nvSpPr>
        <p:spPr>
          <a:xfrm>
            <a:off x="3858890" y="1567086"/>
            <a:ext cx="4855200" cy="1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The C language proves highly effective for managing hospital data, offering both speed and control.</a:t>
            </a:r>
            <a:endParaRPr b="0" i="0" sz="700" u="none" cap="none" strike="noStrike"/>
          </a:p>
        </p:txBody>
      </p:sp>
      <p:sp>
        <p:nvSpPr>
          <p:cNvPr id="190" name="Google Shape;190;p22"/>
          <p:cNvSpPr/>
          <p:nvPr/>
        </p:nvSpPr>
        <p:spPr>
          <a:xfrm>
            <a:off x="3755976" y="2053009"/>
            <a:ext cx="5061000" cy="687900"/>
          </a:xfrm>
          <a:prstGeom prst="roundRect">
            <a:avLst>
              <a:gd fmla="val 6645" name="adj"/>
            </a:avLst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3755976" y="2043484"/>
            <a:ext cx="5061000" cy="38100"/>
          </a:xfrm>
          <a:prstGeom prst="roundRect">
            <a:avLst>
              <a:gd fmla="val 220718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6146378" y="1912888"/>
            <a:ext cx="280200" cy="280200"/>
          </a:xfrm>
          <a:prstGeom prst="roundRect">
            <a:avLst>
              <a:gd fmla="val 203930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3" name="Google Shape;193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0466" y="1996901"/>
            <a:ext cx="112068" cy="112067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/>
          <p:nvPr/>
        </p:nvSpPr>
        <p:spPr>
          <a:xfrm>
            <a:off x="3858890" y="2286596"/>
            <a:ext cx="16590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Simplified Record Handling</a:t>
            </a:r>
            <a:endParaRPr b="0" i="0" sz="900" u="none" cap="none" strike="noStrike"/>
          </a:p>
        </p:txBody>
      </p:sp>
      <p:sp>
        <p:nvSpPr>
          <p:cNvPr id="195" name="Google Shape;195;p22"/>
          <p:cNvSpPr/>
          <p:nvPr/>
        </p:nvSpPr>
        <p:spPr>
          <a:xfrm>
            <a:off x="3858890" y="2488629"/>
            <a:ext cx="4855200" cy="1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The strategic use of strings, arrays, and loops significantly simplifies complex record management tasks.</a:t>
            </a:r>
            <a:endParaRPr b="0" i="0" sz="700" u="none" cap="none" strike="noStrike"/>
          </a:p>
        </p:txBody>
      </p:sp>
      <p:sp>
        <p:nvSpPr>
          <p:cNvPr id="196" name="Google Shape;196;p22"/>
          <p:cNvSpPr/>
          <p:nvPr/>
        </p:nvSpPr>
        <p:spPr>
          <a:xfrm>
            <a:off x="3755976" y="2974553"/>
            <a:ext cx="5061000" cy="687900"/>
          </a:xfrm>
          <a:prstGeom prst="roundRect">
            <a:avLst>
              <a:gd fmla="val 6645" name="adj"/>
            </a:avLst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755976" y="2965028"/>
            <a:ext cx="5061000" cy="38100"/>
          </a:xfrm>
          <a:prstGeom prst="roundRect">
            <a:avLst>
              <a:gd fmla="val 220718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6146378" y="2834432"/>
            <a:ext cx="280200" cy="280200"/>
          </a:xfrm>
          <a:prstGeom prst="roundRect">
            <a:avLst>
              <a:gd fmla="val 203930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9" name="Google Shape;19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0466" y="2918445"/>
            <a:ext cx="112068" cy="112067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2"/>
          <p:cNvSpPr/>
          <p:nvPr/>
        </p:nvSpPr>
        <p:spPr>
          <a:xfrm>
            <a:off x="3858890" y="3208139"/>
            <a:ext cx="11679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Simple &amp; Effective</a:t>
            </a:r>
            <a:endParaRPr b="0" i="0" sz="900" u="none" cap="none" strike="noStrike"/>
          </a:p>
        </p:txBody>
      </p:sp>
      <p:sp>
        <p:nvSpPr>
          <p:cNvPr id="201" name="Google Shape;201;p22"/>
          <p:cNvSpPr/>
          <p:nvPr/>
        </p:nvSpPr>
        <p:spPr>
          <a:xfrm>
            <a:off x="3858890" y="3410173"/>
            <a:ext cx="4855200" cy="1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The system design is straightforward yet highly functional, ensuring ease of use and reliability.</a:t>
            </a:r>
            <a:endParaRPr b="0" i="0" sz="700" u="none" cap="none" strike="noStrike"/>
          </a:p>
        </p:txBody>
      </p:sp>
      <p:sp>
        <p:nvSpPr>
          <p:cNvPr id="202" name="Google Shape;202;p22"/>
          <p:cNvSpPr/>
          <p:nvPr/>
        </p:nvSpPr>
        <p:spPr>
          <a:xfrm>
            <a:off x="3755976" y="3896097"/>
            <a:ext cx="5061000" cy="687900"/>
          </a:xfrm>
          <a:prstGeom prst="roundRect">
            <a:avLst>
              <a:gd fmla="val 6645" name="adj"/>
            </a:avLst>
          </a:prstGeom>
          <a:solidFill>
            <a:srgbClr val="E5F9F2">
              <a:alpha val="94900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755976" y="3886572"/>
            <a:ext cx="5061000" cy="38100"/>
          </a:xfrm>
          <a:prstGeom prst="roundRect">
            <a:avLst>
              <a:gd fmla="val 220718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6146378" y="3755976"/>
            <a:ext cx="280200" cy="280200"/>
          </a:xfrm>
          <a:prstGeom prst="roundRect">
            <a:avLst>
              <a:gd fmla="val 203930" name="adj"/>
            </a:avLst>
          </a:prstGeom>
          <a:solidFill>
            <a:srgbClr val="006747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5" name="Google Shape;205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0466" y="3839989"/>
            <a:ext cx="112068" cy="11206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/>
          <p:nvPr/>
        </p:nvSpPr>
        <p:spPr>
          <a:xfrm>
            <a:off x="3858890" y="4129683"/>
            <a:ext cx="13185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Scalability &amp; Learning</a:t>
            </a:r>
            <a:endParaRPr b="0" i="0" sz="900" u="none" cap="none" strike="noStrike"/>
          </a:p>
        </p:txBody>
      </p:sp>
      <p:sp>
        <p:nvSpPr>
          <p:cNvPr id="207" name="Google Shape;207;p22"/>
          <p:cNvSpPr/>
          <p:nvPr/>
        </p:nvSpPr>
        <p:spPr>
          <a:xfrm>
            <a:off x="3858890" y="4331717"/>
            <a:ext cx="4855200" cy="1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4B4A4A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4B4A4A"/>
                </a:solidFill>
                <a:latin typeface="Arial"/>
                <a:ea typeface="Arial"/>
                <a:cs typeface="Arial"/>
                <a:sym typeface="Arial"/>
              </a:rPr>
              <a:t>Ideal for small hospitals or as an educational tool for aspiring programmers.</a:t>
            </a:r>
            <a:endParaRPr b="0" i="0" sz="7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